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2"/>
  </p:notesMasterIdLst>
  <p:handoutMasterIdLst>
    <p:handoutMasterId r:id="rId13"/>
  </p:handoutMasterIdLst>
  <p:sldIdLst>
    <p:sldId id="285" r:id="rId2"/>
    <p:sldId id="316" r:id="rId3"/>
    <p:sldId id="345" r:id="rId4"/>
    <p:sldId id="348" r:id="rId5"/>
    <p:sldId id="351" r:id="rId6"/>
    <p:sldId id="353" r:id="rId7"/>
    <p:sldId id="332" r:id="rId8"/>
    <p:sldId id="374" r:id="rId9"/>
    <p:sldId id="283" r:id="rId10"/>
    <p:sldId id="3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FF"/>
    <a:srgbClr val="0033CC"/>
    <a:srgbClr val="1D1DFF"/>
    <a:srgbClr val="A3D1FF"/>
    <a:srgbClr val="FF9900"/>
    <a:srgbClr val="9E0000"/>
    <a:srgbClr val="A3FFA3"/>
    <a:srgbClr val="93C9FF"/>
    <a:srgbClr val="FFBA97"/>
    <a:srgbClr val="B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130" d="100"/>
          <a:sy n="130" d="100"/>
        </p:scale>
        <p:origin x="1074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56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FBiH</c:v>
                </c:pt>
                <c:pt idx="1">
                  <c:v>RS</c:v>
                </c:pt>
                <c:pt idx="2">
                  <c:v>Distrikt Brčko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3.0000000000000086E-2</c:v>
                </c:pt>
                <c:pt idx="1">
                  <c:v>0.36000000000000032</c:v>
                </c:pt>
                <c:pt idx="2">
                  <c:v>0.61000000000000065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B7-45E1-A68A-2FBD971840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44D3E-CCC7-41A7-9E48-30977CDBF9EB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E88D1-C89C-4E36-BA51-EC9D52CAC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044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85853-8F18-492B-8B55-FB95C12E7714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77B5A-9CFF-42ED-8683-AD0F6F9246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95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804592"/>
            <a:ext cx="2895600" cy="47625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87BF-F35E-4B01-9A7E-AAC885CCC14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6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2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6256" y="655315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Line 3"/>
          <p:cNvSpPr>
            <a:spLocks noChangeShapeType="1"/>
          </p:cNvSpPr>
          <p:nvPr/>
        </p:nvSpPr>
        <p:spPr bwMode="auto">
          <a:xfrm flipV="1">
            <a:off x="0" y="6524625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Line 30"/>
          <p:cNvSpPr>
            <a:spLocks noChangeShapeType="1"/>
          </p:cNvSpPr>
          <p:nvPr/>
        </p:nvSpPr>
        <p:spPr bwMode="auto">
          <a:xfrm>
            <a:off x="0" y="836612"/>
            <a:ext cx="9144000" cy="99"/>
          </a:xfrm>
          <a:prstGeom prst="line">
            <a:avLst/>
          </a:prstGeom>
          <a:noFill/>
          <a:ln w="38100">
            <a:solidFill>
              <a:srgbClr val="002C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ln>
                <a:solidFill>
                  <a:srgbClr val="0033CC"/>
                </a:solidFill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26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7" name="Rectangle 30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8" name="Rectangle 42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1" name="Rectangle 59"/>
          <p:cNvSpPr>
            <a:spLocks noChangeArrowheads="1"/>
          </p:cNvSpPr>
          <p:nvPr/>
        </p:nvSpPr>
        <p:spPr bwMode="auto">
          <a:xfrm>
            <a:off x="1420813" y="41116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2" name="Rectangle 63"/>
          <p:cNvSpPr>
            <a:spLocks noChangeArrowheads="1"/>
          </p:cNvSpPr>
          <p:nvPr/>
        </p:nvSpPr>
        <p:spPr bwMode="auto">
          <a:xfrm>
            <a:off x="1420813" y="3873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8" name="TekstniOkvir 17"/>
          <p:cNvSpPr txBox="1"/>
          <p:nvPr userDrawn="1"/>
        </p:nvSpPr>
        <p:spPr>
          <a:xfrm>
            <a:off x="1907704" y="251937"/>
            <a:ext cx="5510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b="1" baseline="0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FAKULTET</a:t>
            </a:r>
            <a:r>
              <a:rPr lang="en-US" sz="1600" b="1" baseline="0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INFORMACIONIH TEHNOLOGIJA</a:t>
            </a:r>
            <a:r>
              <a:rPr lang="hr-HR" sz="1600" b="1" baseline="0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600" b="1" baseline="0" dirty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TRAVNIK </a:t>
            </a:r>
            <a:endParaRPr lang="en-US" sz="1600" b="1" baseline="0" dirty="0" smtClean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1600" b="1" baseline="0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1600" b="1" baseline="0" dirty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TRAVNIKU</a:t>
            </a:r>
            <a:endParaRPr lang="hr-HR" sz="1600" b="1" dirty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nternacionalni Univerzitet Travnik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1" y="55562"/>
            <a:ext cx="24860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79A00773-D6EF-43B9-BC98-349D2E52EF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4000"/>
          <a:stretch/>
        </p:blipFill>
        <p:spPr>
          <a:xfrm>
            <a:off x="7503676" y="44450"/>
            <a:ext cx="1388804" cy="777024"/>
          </a:xfrm>
          <a:prstGeom prst="roundRect">
            <a:avLst>
              <a:gd name="adj" fmla="val 16667"/>
            </a:avLst>
          </a:prstGeom>
          <a:ln w="28575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31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547664" y="1052736"/>
            <a:ext cx="5832648" cy="648072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OBRANA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ZAVRŠNOG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510139" y="4509120"/>
            <a:ext cx="8123719" cy="1635245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Mentor:                                                 Student: </a:t>
            </a:r>
          </a:p>
          <a:p>
            <a:pPr marL="0" indent="0" algn="l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10140" y="1988840"/>
            <a:ext cx="8123719" cy="1440160"/>
          </a:xfrm>
          <a:prstGeom prst="flowChartAlternateProcess">
            <a:avLst/>
          </a:prstGeom>
          <a:solidFill>
            <a:srgbClr val="1919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NAZIV TEME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20272" y="6525344"/>
            <a:ext cx="1981200" cy="476250"/>
          </a:xfrm>
        </p:spPr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756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375756" y="2132856"/>
            <a:ext cx="4284476" cy="1296144"/>
          </a:xfrm>
          <a:prstGeom prst="flowChartAlternateProcess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PITANJA!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0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46616" y="1128521"/>
            <a:ext cx="6373656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67592" y="1852413"/>
            <a:ext cx="491322" cy="51864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238656" y="1852413"/>
            <a:ext cx="5786689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UVOD 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46616" y="2500486"/>
            <a:ext cx="49132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217680" y="2500486"/>
            <a:ext cx="5802592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VOZILA KAO UZROK SAOBRAĆAJNIH NEZGODA</a:t>
            </a: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46616" y="3068960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238656" y="3068960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  <a:endParaRPr lang="hr-H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646616" y="3645024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217680" y="3645024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ELEMENTI SIGURNOSTI VOZILA </a:t>
            </a: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46616" y="4797152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217680" y="4797152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646616" y="4221088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17680" y="4221088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TEHNIČKA ISPRAVNOST VOZILA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10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78681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Razlozi i motivi: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Veliki broj poginulih i povrijeđenih u saobraćajnim nezgodama, velike materijalne štete,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Statistički velika zastupljenost tehnički neispravnih vozila kao uzročnika saobraćajnih nezgoda,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Uvođenje inovativnih rješenja u vozila 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Sigurnost i zaštita učesnika u saobraćaju.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Svrha i cilj rada: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Analizirati pokazatelje starosti i strukture cestovnih vozila u Bosni i Hercegovini, kao i njihovu tehničku ispravnost,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Predložiti mjere za uspješnu provedbu uvođenja inovacija i za ostvarenje planiranog </a:t>
            </a:r>
            <a:r>
              <a:rPr lang="hr-HR" sz="2000" dirty="0">
                <a:solidFill>
                  <a:schemeClr val="tx1"/>
                </a:solidFill>
              </a:rPr>
              <a:t>smanjenja broja poginulih na cestama u Bosni i Hercegovini.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hr-HR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73966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IZBOR TEME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53529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istraživanja: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 i strukture cestovnih vozila u Bosni i Hercegovini i njihovu tehničku neispravnost prilikom provjere tehničke ispravnosti vozila koja su sudjelovala u saobraćajnim nezgodama.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r-H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svrhu istraživanja: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 i ukupan broj registrovanih vozila,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ispravnost vozila, prolaznost i učestalost grešaka na tehničkim pregledima, te uvođenje inovativnih rješenja.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01958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METODOLOGIJA IZRADE RADA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4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467544" y="916309"/>
            <a:ext cx="1872208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</a:p>
        </p:txBody>
      </p:sp>
      <p:sp>
        <p:nvSpPr>
          <p:cNvPr id="2" name="Pravokutnik 1"/>
          <p:cNvSpPr/>
          <p:nvPr/>
        </p:nvSpPr>
        <p:spPr>
          <a:xfrm>
            <a:off x="467544" y="141035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r-HR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Istraživanje:</a:t>
            </a:r>
          </a:p>
          <a:p>
            <a:pPr lvl="0" algn="just"/>
            <a:endParaRPr lang="hr-HR" alt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neispravnost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Saobraćajne nezgode prema vrsti vozila,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Provjera tehničke ispravnosti vozila koja su sudjelovala u saobraćajnim nezgodama.</a:t>
            </a:r>
          </a:p>
          <a:p>
            <a:pPr marL="536575" lvl="0" indent="-173038" algn="just">
              <a:buSzPct val="100000"/>
              <a:tabLst>
                <a:tab pos="623888" algn="l"/>
                <a:tab pos="711200" algn="l"/>
              </a:tabLst>
            </a:pPr>
            <a:endParaRPr lang="hr-HR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23528" y="980729"/>
            <a:ext cx="460851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POKAZATELJI USPJEŠNOSTI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1428728" y="2428868"/>
          <a:ext cx="6457976" cy="3814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785926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latin typeface="Arial" pitchFamily="34" charset="0"/>
                <a:cs typeface="Arial" pitchFamily="34" charset="0"/>
              </a:rPr>
              <a:t>Procentualni udio broja registrovanih vozila po entitetima</a:t>
            </a:r>
            <a:endParaRPr lang="bs-Latn-B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9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6984776" cy="568475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MJERE ZA OSTVARENJE UTVRĐENOG CILJA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158" y="1714488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Uvođenje novih inovacija u saobraćaju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Sigurnija vozila (uvođenje aktivnih inovativnih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sistema, asistencije pri upravljanju vozilom, vozila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novije generacije),</a:t>
            </a: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Podizanje kriterija na tehničkim pregledima,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Poboljšanje cestovne infrastrukture (pametne ceste,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pametni znakovi), sve to u svrhu smanjenja broja 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poginulih.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1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556792"/>
            <a:ext cx="83187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Stanje sigurnosti cestovnih vozila u BiH je izuzetno loše u odnosu na EU. 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Tehnička ispravnost vozila u BiH je jako zabrinjavajuća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Većina vozila posjeduje aktivne i pasivne parametre sigurnosti koji su jedan od bitnijih faktora na vozilu </a:t>
            </a:r>
            <a:endParaRPr lang="hr-HR" sz="2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Cilj je unaprijediti strukturu vozila u BiH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Uvođenje novijih, sigurnijih vozila, kao i uvođenje onovativnih rješenja kako na vozilima tako i infrastrukturi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Sve to u cilju smanjenja broja poginulih.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endParaRPr lang="hr-HR" sz="22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2340260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84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835696" y="2132856"/>
            <a:ext cx="5688632" cy="1728192"/>
          </a:xfrm>
          <a:prstGeom prst="flowChartAlternateProcess">
            <a:avLst/>
          </a:prstGeom>
          <a:solidFill>
            <a:srgbClr val="1D1D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VAM NA  </a:t>
            </a:r>
          </a:p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PAŽNJI!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8573"/>
      </p:ext>
    </p:extLst>
  </p:cSld>
  <p:clrMapOvr>
    <a:masterClrMapping/>
  </p:clrMapOvr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4468</TotalTime>
  <Words>345</Words>
  <Application>Microsoft Office PowerPoint</Application>
  <PresentationFormat>On-screen Show (4:3)</PresentationFormat>
  <Paragraphs>77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1_Profile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Hrvatski autoklub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Alispahić</dc:creator>
  <cp:lastModifiedBy>Nehad Admin</cp:lastModifiedBy>
  <cp:revision>285</cp:revision>
  <dcterms:created xsi:type="dcterms:W3CDTF">2014-05-22T09:15:18Z</dcterms:created>
  <dcterms:modified xsi:type="dcterms:W3CDTF">2024-07-01T10:14:57Z</dcterms:modified>
</cp:coreProperties>
</file>