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4"/>
  </p:sldMasterIdLst>
  <p:notesMasterIdLst>
    <p:notesMasterId r:id="rId17"/>
  </p:notesMasterIdLst>
  <p:handoutMasterIdLst>
    <p:handoutMasterId r:id="rId18"/>
  </p:handoutMasterIdLst>
  <p:sldIdLst>
    <p:sldId id="1094" r:id="rId5"/>
    <p:sldId id="1093" r:id="rId6"/>
    <p:sldId id="1295" r:id="rId7"/>
    <p:sldId id="1101" r:id="rId8"/>
    <p:sldId id="1294" r:id="rId9"/>
    <p:sldId id="415" r:id="rId10"/>
    <p:sldId id="1293" r:id="rId11"/>
    <p:sldId id="1098" r:id="rId12"/>
    <p:sldId id="1296" r:id="rId13"/>
    <p:sldId id="1300" r:id="rId14"/>
    <p:sldId id="1111" r:id="rId15"/>
    <p:sldId id="1113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A3B749B9-418D-4BB3-A63C-9DA69D2D5703}">
          <p14:sldIdLst/>
        </p14:section>
        <p14:section name="radno" id="{925DE474-847A-4E75-A039-B2A5BDBC52A4}">
          <p14:sldIdLst>
            <p14:sldId id="1094"/>
            <p14:sldId id="1093"/>
            <p14:sldId id="1295"/>
            <p14:sldId id="1101"/>
            <p14:sldId id="1294"/>
            <p14:sldId id="415"/>
            <p14:sldId id="1293"/>
            <p14:sldId id="1098"/>
            <p14:sldId id="1296"/>
            <p14:sldId id="1300"/>
            <p14:sldId id="1111"/>
            <p14:sldId id="11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nan Alispahić" initials="SA" lastIdx="1" clrIdx="0">
    <p:extLst>
      <p:ext uri="{19B8F6BF-5375-455C-9EA6-DF929625EA0E}">
        <p15:presenceInfo xmlns:p15="http://schemas.microsoft.com/office/powerpoint/2012/main" userId="S-1-5-21-3795663972-2646176227-3885898898-1241" providerId="AD"/>
      </p:ext>
    </p:extLst>
  </p:cmAuthor>
  <p:cmAuthor id="2" name="Sinan Alispahić" initials="SA [2]" lastIdx="14" clrIdx="1">
    <p:extLst>
      <p:ext uri="{19B8F6BF-5375-455C-9EA6-DF929625EA0E}">
        <p15:presenceInfo xmlns:p15="http://schemas.microsoft.com/office/powerpoint/2012/main" userId="S::sinan.alispahic@hak.hr::3535951c-21c6-449c-a868-3492dfc3fd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CC"/>
    <a:srgbClr val="F2F2F2"/>
    <a:srgbClr val="A7D3FF"/>
    <a:srgbClr val="5DE992"/>
    <a:srgbClr val="00C459"/>
    <a:srgbClr val="0062F2"/>
    <a:srgbClr val="005EA4"/>
    <a:srgbClr val="008643"/>
    <a:srgbClr val="008E47"/>
    <a:srgbClr val="00A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660"/>
  </p:normalViewPr>
  <p:slideViewPr>
    <p:cSldViewPr>
      <p:cViewPr varScale="1">
        <p:scale>
          <a:sx n="81" d="100"/>
          <a:sy n="81" d="100"/>
        </p:scale>
        <p:origin x="61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58" y="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IUT_SFT_DO_24022021\IUT_SFTUT_2020_2021\DR_MR_ZR\DR_HODZIC_SEZAD\ANKETA_PAMETNI_SUSTAVI_VOZACI_13062020\ANKETA_VOZACI_OBRADA\SH_ANKETA_VOZACI_GRAFIKONI_28122021_HMM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247594050743664E-2"/>
          <c:y val="5.0925925925925923E-2"/>
          <c:w val="0.89019685039370078"/>
          <c:h val="0.691655325263029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'14.pit'!$D$3</c:f>
              <c:strCache>
                <c:ptCount val="1"/>
                <c:pt idx="0">
                  <c:v>Ima sistem</c:v>
                </c:pt>
              </c:strCache>
            </c:strRef>
          </c:tx>
          <c:spPr>
            <a:solidFill>
              <a:srgbClr val="A3FFA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'14.pit'!$C$4:$C$24</c:f>
              <c:strCache>
                <c:ptCount val="21"/>
                <c:pt idx="0">
                  <c:v>ABS</c:v>
                </c:pt>
                <c:pt idx="1">
                  <c:v>ESP</c:v>
                </c:pt>
                <c:pt idx="2">
                  <c:v>HHA</c:v>
                </c:pt>
                <c:pt idx="3">
                  <c:v>ABA</c:v>
                </c:pt>
                <c:pt idx="4">
                  <c:v>BSA</c:v>
                </c:pt>
                <c:pt idx="5">
                  <c:v>LDW</c:v>
                </c:pt>
                <c:pt idx="6">
                  <c:v>APA</c:v>
                </c:pt>
                <c:pt idx="7">
                  <c:v>ACS</c:v>
                </c:pt>
                <c:pt idx="8">
                  <c:v>KAMERA</c:v>
                </c:pt>
                <c:pt idx="9">
                  <c:v>PARKTR</c:v>
                </c:pt>
                <c:pt idx="10">
                  <c:v>START-STOP</c:v>
                </c:pt>
                <c:pt idx="11">
                  <c:v>TEMP</c:v>
                </c:pt>
                <c:pt idx="12">
                  <c:v>PRTEMP</c:v>
                </c:pt>
                <c:pt idx="13">
                  <c:v>ISA</c:v>
                </c:pt>
                <c:pt idx="14">
                  <c:v>CAS</c:v>
                </c:pt>
                <c:pt idx="15">
                  <c:v>GPS</c:v>
                </c:pt>
                <c:pt idx="16">
                  <c:v>SENZ</c:v>
                </c:pt>
                <c:pt idx="17">
                  <c:v>SIGPOJAS</c:v>
                </c:pt>
                <c:pt idx="18">
                  <c:v>EKOIND</c:v>
                </c:pt>
                <c:pt idx="19">
                  <c:v>TMPC</c:v>
                </c:pt>
                <c:pt idx="20">
                  <c:v>DRUGI SISTEMI</c:v>
                </c:pt>
              </c:strCache>
            </c:strRef>
          </c:cat>
          <c:val>
            <c:numRef>
              <c:f>'14.pit'!$D$4:$D$24</c:f>
              <c:numCache>
                <c:formatCode>General</c:formatCode>
                <c:ptCount val="21"/>
                <c:pt idx="0">
                  <c:v>98.8</c:v>
                </c:pt>
                <c:pt idx="1">
                  <c:v>32.9</c:v>
                </c:pt>
                <c:pt idx="2">
                  <c:v>25.1</c:v>
                </c:pt>
                <c:pt idx="3">
                  <c:v>12.6</c:v>
                </c:pt>
                <c:pt idx="4">
                  <c:v>5.4</c:v>
                </c:pt>
                <c:pt idx="5">
                  <c:v>4.2</c:v>
                </c:pt>
                <c:pt idx="6">
                  <c:v>1.8</c:v>
                </c:pt>
                <c:pt idx="7">
                  <c:v>3.6</c:v>
                </c:pt>
                <c:pt idx="8">
                  <c:v>7.2</c:v>
                </c:pt>
                <c:pt idx="9">
                  <c:v>4.2</c:v>
                </c:pt>
                <c:pt idx="10">
                  <c:v>1.8</c:v>
                </c:pt>
                <c:pt idx="11">
                  <c:v>31.7</c:v>
                </c:pt>
                <c:pt idx="12">
                  <c:v>15.6</c:v>
                </c:pt>
                <c:pt idx="13">
                  <c:v>3</c:v>
                </c:pt>
                <c:pt idx="14">
                  <c:v>3</c:v>
                </c:pt>
                <c:pt idx="15">
                  <c:v>9</c:v>
                </c:pt>
                <c:pt idx="16">
                  <c:v>22.2</c:v>
                </c:pt>
                <c:pt idx="17">
                  <c:v>24.6</c:v>
                </c:pt>
                <c:pt idx="18">
                  <c:v>3</c:v>
                </c:pt>
                <c:pt idx="19">
                  <c:v>5.4</c:v>
                </c:pt>
                <c:pt idx="2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9E-4A2C-BAF3-24561BC72EFA}"/>
            </c:ext>
          </c:extLst>
        </c:ser>
        <c:ser>
          <c:idx val="1"/>
          <c:order val="1"/>
          <c:tx>
            <c:strRef>
              <c:f>'14.pit'!$E$3</c:f>
              <c:strCache>
                <c:ptCount val="1"/>
                <c:pt idx="0">
                  <c:v>Nema sistem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'14.pit'!$C$4:$C$24</c:f>
              <c:strCache>
                <c:ptCount val="21"/>
                <c:pt idx="0">
                  <c:v>ABS</c:v>
                </c:pt>
                <c:pt idx="1">
                  <c:v>ESP</c:v>
                </c:pt>
                <c:pt idx="2">
                  <c:v>HHA</c:v>
                </c:pt>
                <c:pt idx="3">
                  <c:v>ABA</c:v>
                </c:pt>
                <c:pt idx="4">
                  <c:v>BSA</c:v>
                </c:pt>
                <c:pt idx="5">
                  <c:v>LDW</c:v>
                </c:pt>
                <c:pt idx="6">
                  <c:v>APA</c:v>
                </c:pt>
                <c:pt idx="7">
                  <c:v>ACS</c:v>
                </c:pt>
                <c:pt idx="8">
                  <c:v>KAMERA</c:v>
                </c:pt>
                <c:pt idx="9">
                  <c:v>PARKTR</c:v>
                </c:pt>
                <c:pt idx="10">
                  <c:v>START-STOP</c:v>
                </c:pt>
                <c:pt idx="11">
                  <c:v>TEMP</c:v>
                </c:pt>
                <c:pt idx="12">
                  <c:v>PRTEMP</c:v>
                </c:pt>
                <c:pt idx="13">
                  <c:v>ISA</c:v>
                </c:pt>
                <c:pt idx="14">
                  <c:v>CAS</c:v>
                </c:pt>
                <c:pt idx="15">
                  <c:v>GPS</c:v>
                </c:pt>
                <c:pt idx="16">
                  <c:v>SENZ</c:v>
                </c:pt>
                <c:pt idx="17">
                  <c:v>SIGPOJAS</c:v>
                </c:pt>
                <c:pt idx="18">
                  <c:v>EKOIND</c:v>
                </c:pt>
                <c:pt idx="19">
                  <c:v>TMPC</c:v>
                </c:pt>
                <c:pt idx="20">
                  <c:v>DRUGI SISTEMI</c:v>
                </c:pt>
              </c:strCache>
            </c:strRef>
          </c:cat>
          <c:val>
            <c:numRef>
              <c:f>'14.pit'!$E$4:$E$24</c:f>
              <c:numCache>
                <c:formatCode>General</c:formatCode>
                <c:ptCount val="21"/>
                <c:pt idx="0">
                  <c:v>1.2</c:v>
                </c:pt>
                <c:pt idx="1">
                  <c:v>67.099999999999994</c:v>
                </c:pt>
                <c:pt idx="2">
                  <c:v>74.900000000000006</c:v>
                </c:pt>
                <c:pt idx="3">
                  <c:v>87.4</c:v>
                </c:pt>
                <c:pt idx="4">
                  <c:v>94.6</c:v>
                </c:pt>
                <c:pt idx="5">
                  <c:v>95.8</c:v>
                </c:pt>
                <c:pt idx="6">
                  <c:v>98.2</c:v>
                </c:pt>
                <c:pt idx="7">
                  <c:v>96.4</c:v>
                </c:pt>
                <c:pt idx="8">
                  <c:v>92.8</c:v>
                </c:pt>
                <c:pt idx="9">
                  <c:v>95.8</c:v>
                </c:pt>
                <c:pt idx="10">
                  <c:v>98.2</c:v>
                </c:pt>
                <c:pt idx="11">
                  <c:v>68.3</c:v>
                </c:pt>
                <c:pt idx="12">
                  <c:v>84.4</c:v>
                </c:pt>
                <c:pt idx="13">
                  <c:v>97</c:v>
                </c:pt>
                <c:pt idx="14">
                  <c:v>97</c:v>
                </c:pt>
                <c:pt idx="15">
                  <c:v>91</c:v>
                </c:pt>
                <c:pt idx="16">
                  <c:v>77.8</c:v>
                </c:pt>
                <c:pt idx="17">
                  <c:v>75.400000000000006</c:v>
                </c:pt>
                <c:pt idx="18">
                  <c:v>97</c:v>
                </c:pt>
                <c:pt idx="19">
                  <c:v>94.6</c:v>
                </c:pt>
                <c:pt idx="20">
                  <c:v>97.6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9E-4A2C-BAF3-24561BC72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3741584"/>
        <c:axId val="573741912"/>
      </c:barChart>
      <c:catAx>
        <c:axId val="573741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3741912"/>
        <c:crosses val="autoZero"/>
        <c:auto val="1"/>
        <c:lblAlgn val="ctr"/>
        <c:lblOffset val="100"/>
        <c:noMultiLvlLbl val="0"/>
      </c:catAx>
      <c:valAx>
        <c:axId val="573741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374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 w="9525">
      <a:solidFill>
        <a:srgbClr val="000000"/>
      </a:solidFill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4-04-19T09:55:58.816" idx="2">
    <p:pos x="5429" y="269"/>
    <p:text>Naziv tematskog područja</p:text>
    <p:extLst>
      <p:ext uri="{C676402C-5697-4E1C-873F-D02D1690AC5C}">
        <p15:threadingInfo xmlns:p15="http://schemas.microsoft.com/office/powerpoint/2012/main" timeZoneBias="-120"/>
      </p:ext>
    </p:extLst>
  </p:cm>
  <p:cm authorId="2" dt="2024-04-19T09:56:51.663" idx="4">
    <p:pos x="3905" y="780"/>
    <p:text>Naziv teme rada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4-04-19T09:57:25.658" idx="5">
    <p:pos x="4203" y="167"/>
    <p:text>Cilj rada</p:text>
    <p:extLst>
      <p:ext uri="{C676402C-5697-4E1C-873F-D02D1690AC5C}">
        <p15:threadingInfo xmlns:p15="http://schemas.microsoft.com/office/powerpoint/2012/main" timeZoneBias="-120"/>
      </p:ext>
    </p:extLst>
  </p:cm>
  <p:cm authorId="2" dt="2024-04-19T09:58:12.118" idx="6">
    <p:pos x="4203" y="303"/>
    <p:text>Cilj rada</p:text>
    <p:extLst>
      <p:ext uri="{C676402C-5697-4E1C-873F-D02D1690AC5C}">
        <p15:threadingInfo xmlns:p15="http://schemas.microsoft.com/office/powerpoint/2012/main" timeZoneBias="-120">
          <p15:parentCm authorId="2" idx="5"/>
        </p15:threadingInfo>
      </p:ext>
    </p:extLst>
  </p:cm>
  <p:cm authorId="2" dt="2024-04-19T09:58:28.562" idx="7">
    <p:pos x="4203" y="439"/>
    <p:text>Veličina fonta 24</p:text>
    <p:extLst>
      <p:ext uri="{C676402C-5697-4E1C-873F-D02D1690AC5C}">
        <p15:threadingInfo xmlns:p15="http://schemas.microsoft.com/office/powerpoint/2012/main" timeZoneBias="-120">
          <p15:parentCm authorId="2" idx="5"/>
        </p15:threadingInfo>
      </p:ext>
    </p:extLst>
  </p:cm>
  <p:cm authorId="2" dt="2024-04-19T09:59:01.394" idx="8">
    <p:pos x="2570" y="1341"/>
    <p:text>Font Arial Blaack, veličina 24</p:text>
    <p:extLst>
      <p:ext uri="{C676402C-5697-4E1C-873F-D02D1690AC5C}">
        <p15:threadingInfo xmlns:p15="http://schemas.microsoft.com/office/powerpoint/2012/main" timeZoneBias="-120"/>
      </p:ext>
    </p:extLst>
  </p:cm>
  <p:cm authorId="2" dt="2024-04-19T09:59:24.691" idx="9">
    <p:pos x="10" y="10"/>
    <p:text>do pet buleta/točkica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4-04-19T10:02:49.704" idx="11">
    <p:pos x="4384" y="1162"/>
    <p:text>veličina fonta 20</p:text>
    <p:extLst>
      <p:ext uri="{C676402C-5697-4E1C-873F-D02D1690AC5C}">
        <p15:threadingInfo xmlns:p15="http://schemas.microsoft.com/office/powerpoint/2012/main" timeZoneBias="-120"/>
      </p:ext>
    </p:extLst>
  </p:cm>
  <p:cm authorId="2" dt="2024-04-19T10:03:17.842" idx="12">
    <p:pos x="10" y="10"/>
    <p:text>moguća animacija u nekoliko koraka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4-04-19T10:08:05.349" idx="13">
    <p:pos x="3058" y="3224"/>
    <p:text>Moguće koristiit animaaciju u nekoliko koraka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4-04-19T10:08:44.605" idx="14">
    <p:pos x="5428" y="210"/>
    <p:text>Veličin afonta 24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4D3E-CCC7-41A7-9E48-30977CDBF9EB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88D1-C89C-4E36-BA51-EC9D52CACF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044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5853-8F18-492B-8B55-FB95C12E7714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6585"/>
            <a:ext cx="5436909" cy="4467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7B5A-9CFF-42ED-8683-AD0F6F9246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>
                <a:latin typeface="Arial Black" panose="020B0A04020102020204" pitchFamily="34" charset="0"/>
              </a:rPr>
              <a:t>Predlažemo koristiti: </a:t>
            </a:r>
            <a:r>
              <a:rPr lang="bs-Latn-BA" b="1" dirty="0">
                <a:latin typeface="Arial Black" panose="020B0A04020102020204" pitchFamily="34" charset="0"/>
              </a:rPr>
              <a:t>Veličinu slajda 16-9 </a:t>
            </a:r>
            <a:r>
              <a:rPr lang="bs-Latn-BA" dirty="0">
                <a:latin typeface="Arial Black" panose="020B0A04020102020204" pitchFamily="34" charset="0"/>
              </a:rPr>
              <a:t>– </a:t>
            </a:r>
            <a:r>
              <a:rPr lang="bs-Latn-BA" b="1" dirty="0">
                <a:latin typeface="Arial Black" panose="020B0A04020102020204" pitchFamily="34" charset="0"/>
              </a:rPr>
              <a:t>Ukupno do 12 slajdova </a:t>
            </a:r>
            <a:r>
              <a:rPr lang="bs-Latn-BA" dirty="0">
                <a:latin typeface="Arial Black" panose="020B0A04020102020204" pitchFamily="34" charset="0"/>
              </a:rPr>
              <a:t>– </a:t>
            </a:r>
            <a:r>
              <a:rPr lang="bs-Latn-BA" b="1" dirty="0">
                <a:latin typeface="Arial Black" panose="020B0A04020102020204" pitchFamily="34" charset="0"/>
              </a:rPr>
              <a:t>Vrijeme trajanje prezentiranja od 8 do 10 minuta </a:t>
            </a:r>
            <a:r>
              <a:rPr lang="bs-Latn-BA" dirty="0">
                <a:latin typeface="Arial Black" panose="020B0A04020102020204" pitchFamily="34" charset="0"/>
              </a:rPr>
              <a:t>- </a:t>
            </a:r>
            <a:r>
              <a:rPr lang="bs-Latn-BA" b="1" dirty="0">
                <a:latin typeface="Arial Black" panose="020B0A04020102020204" pitchFamily="34" charset="0"/>
              </a:rPr>
              <a:t>Font Arial  Black  - na 1. slajdu navesti naziv tematskog područja, veličina fonta 24 (tiskana/štampana slova) - ispod naziva tematskog područja navesti naziv rada (tiskana/štampana slova), veličina fonta 28 (24) - navesti imena i prezimena autora/koautora, veličina fonta 24, pisana slova te naziv institucije/organizacije/tvrtke koju predstavljaju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77B5A-9CFF-42ED-8683-AD0F6F92469C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0040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885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258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524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7133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6953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90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7830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7682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9545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608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87BF-F35E-4B01-9A7E-AAC885CCC14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2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accent3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1894418" y="3749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 sz="1800">
              <a:solidFill>
                <a:srgbClr val="000000"/>
              </a:solidFill>
            </a:endParaRPr>
          </a:p>
        </p:txBody>
      </p:sp>
      <p:sp>
        <p:nvSpPr>
          <p:cNvPr id="1037" name="Rectangle 30"/>
          <p:cNvSpPr>
            <a:spLocks noChangeArrowheads="1"/>
          </p:cNvSpPr>
          <p:nvPr/>
        </p:nvSpPr>
        <p:spPr bwMode="auto">
          <a:xfrm>
            <a:off x="1894418" y="6035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 sz="1800">
              <a:solidFill>
                <a:srgbClr val="000000"/>
              </a:solidFill>
            </a:endParaRPr>
          </a:p>
        </p:txBody>
      </p: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1894418" y="3749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 sz="1800">
              <a:solidFill>
                <a:srgbClr val="000000"/>
              </a:solidFill>
            </a:endParaRPr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1894418" y="6035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 sz="1800">
              <a:solidFill>
                <a:srgbClr val="000000"/>
              </a:solidFill>
            </a:endParaRPr>
          </a:p>
        </p:txBody>
      </p:sp>
      <p:sp>
        <p:nvSpPr>
          <p:cNvPr id="1051" name="Rectangle 59"/>
          <p:cNvSpPr>
            <a:spLocks noChangeArrowheads="1"/>
          </p:cNvSpPr>
          <p:nvPr/>
        </p:nvSpPr>
        <p:spPr bwMode="auto">
          <a:xfrm>
            <a:off x="1894418" y="410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 sz="1800">
              <a:solidFill>
                <a:srgbClr val="000000"/>
              </a:solidFill>
            </a:endParaRPr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1894418" y="3876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 sz="1800">
              <a:solidFill>
                <a:srgbClr val="000000"/>
              </a:solidFill>
            </a:endParaRPr>
          </a:p>
        </p:txBody>
      </p: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0B3DC74C-0A05-4439-A0D9-125DBD88EC8A}"/>
              </a:ext>
            </a:extLst>
          </p:cNvPr>
          <p:cNvCxnSpPr>
            <a:cxnSpLocks/>
          </p:cNvCxnSpPr>
          <p:nvPr userDrawn="1"/>
        </p:nvCxnSpPr>
        <p:spPr>
          <a:xfrm flipV="1">
            <a:off x="1908229" y="980728"/>
            <a:ext cx="10283771" cy="2535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Rectangle 8">
            <a:extLst>
              <a:ext uri="{FF2B5EF4-FFF2-40B4-BE49-F238E27FC236}">
                <a16:creationId xmlns:a16="http://schemas.microsoft.com/office/drawing/2014/main" id="{C4C07EAF-7A7E-441A-ADBE-BD61BA7844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56373" y="6277592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27B2FCBE-4489-4702-89FA-B9454A91D901}" type="slidenum">
              <a:rPr lang="hr-HR" altLang="sr-Latn-RS" sz="1400" b="1" smtClean="0">
                <a:solidFill>
                  <a:srgbClr val="2EE44C"/>
                </a:solidFill>
                <a:latin typeface="Tahoma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hr-HR" altLang="sr-Latn-RS" sz="1400" b="1" dirty="0">
                <a:solidFill>
                  <a:srgbClr val="000000"/>
                </a:solidFill>
                <a:latin typeface="Tahoma" pitchFamily="34" charset="0"/>
              </a:rPr>
              <a:t>/</a:t>
            </a:r>
            <a:r>
              <a:rPr lang="hr-HR" altLang="sr-Latn-RS" sz="1400" b="1" dirty="0">
                <a:solidFill>
                  <a:srgbClr val="FF0F0F"/>
                </a:solidFill>
                <a:latin typeface="Tahoma" pitchFamily="34" charset="0"/>
              </a:rPr>
              <a:t>12</a:t>
            </a:r>
          </a:p>
        </p:txBody>
      </p:sp>
      <p:pic>
        <p:nvPicPr>
          <p:cNvPr id="13" name="Slika 12" descr="Slika na kojoj se prikazuje tekst, snimka zaslona, grafika, Font&#10;&#10;Opis je automatski generiran">
            <a:extLst>
              <a:ext uri="{FF2B5EF4-FFF2-40B4-BE49-F238E27FC236}">
                <a16:creationId xmlns:a16="http://schemas.microsoft.com/office/drawing/2014/main" id="{09A3D32A-B9DF-462D-BB58-CC8529A7A0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32656"/>
            <a:ext cx="158417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4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comments" Target="../comments/commen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4F65FA9D-149B-474B-BC43-EB61BD9C9969}"/>
              </a:ext>
            </a:extLst>
          </p:cNvPr>
          <p:cNvSpPr txBox="1"/>
          <p:nvPr/>
        </p:nvSpPr>
        <p:spPr>
          <a:xfrm>
            <a:off x="2783632" y="119675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5760085" algn="r"/>
              </a:tabLst>
            </a:pPr>
            <a:r>
              <a:rPr lang="fi-FI" sz="28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TEHNOLOGIJE ZA POMOĆ VOZAČU</a:t>
            </a:r>
            <a:endParaRPr lang="hr-HR" sz="2800" b="1" dirty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tabLst>
                <a:tab pos="5760085" algn="r"/>
              </a:tabLst>
            </a:pPr>
            <a:r>
              <a:rPr lang="fi-FI" sz="28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SIGURNA VOŽNJA</a:t>
            </a:r>
            <a:endParaRPr lang="hr-HR" sz="2800" dirty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FE154A7-55E9-4491-8A2B-C9423F9ACCAC}"/>
              </a:ext>
            </a:extLst>
          </p:cNvPr>
          <p:cNvSpPr txBox="1"/>
          <p:nvPr/>
        </p:nvSpPr>
        <p:spPr>
          <a:xfrm>
            <a:off x="4295800" y="4019580"/>
            <a:ext cx="7308304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Prof. dr. sc. Sinan Alispahić</a:t>
            </a:r>
          </a:p>
          <a:p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Doc. dr. sc. </a:t>
            </a:r>
            <a:r>
              <a:rPr lang="hr-HR" sz="2400" b="1" dirty="0" err="1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Šezad</a:t>
            </a: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Hodžić</a:t>
            </a:r>
          </a:p>
          <a:p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Kemal Spahić, MA</a:t>
            </a:r>
          </a:p>
          <a:p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Saobraćajni fakultet Travnik u Travniku 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7116FCE5-206E-C238-DD73-88FFB37F7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592" y="332656"/>
            <a:ext cx="9180512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ngsana New" panose="020B0502040204020203" pitchFamily="18" charset="-34"/>
              </a:rPr>
              <a:t>DIGITALIZACIJA I AUTOMATIZACIJA U SAOBRAĆAJU</a:t>
            </a:r>
          </a:p>
        </p:txBody>
      </p:sp>
    </p:spTree>
    <p:extLst>
      <p:ext uri="{BB962C8B-B14F-4D97-AF65-F5344CB8AC3E}">
        <p14:creationId xmlns:p14="http://schemas.microsoft.com/office/powerpoint/2010/main" val="3792291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CFEC3CDD-1160-45E0-A9CA-8DE0721B8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328862"/>
            <a:ext cx="648072" cy="568475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926953A3-0712-4ADC-9E08-7BD2AF667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7608" y="332656"/>
            <a:ext cx="2232248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DISKUSIJA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0A1A1144-FBB1-429B-84FF-E67F6791F8B9}"/>
              </a:ext>
            </a:extLst>
          </p:cNvPr>
          <p:cNvSpPr/>
          <p:nvPr/>
        </p:nvSpPr>
        <p:spPr>
          <a:xfrm>
            <a:off x="1926744" y="1700808"/>
            <a:ext cx="9721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Starosna dob vozila i kontekst korištenja ADAS-a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Sudjelovanje u saobraćajnoj nezgodi i učinak ADAS-a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Opremljenost vozila naprednim sustavima</a:t>
            </a:r>
          </a:p>
          <a:p>
            <a:pPr algn="just">
              <a:buClr>
                <a:srgbClr val="FF0000"/>
              </a:buClr>
              <a:buSzPct val="140000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Učestalost korištenja pojedinih naprednih sustava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Sprječavanje nezgode korištenjem naprednih sustava</a:t>
            </a:r>
          </a:p>
        </p:txBody>
      </p:sp>
    </p:spTree>
    <p:extLst>
      <p:ext uri="{BB962C8B-B14F-4D97-AF65-F5344CB8AC3E}">
        <p14:creationId xmlns:p14="http://schemas.microsoft.com/office/powerpoint/2010/main" val="23295902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822F1078-A379-4110-B695-FA34251D7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328862"/>
            <a:ext cx="731694" cy="568475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6CA04014-726E-4CEB-B62A-5EEE1973A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3238" y="328862"/>
            <a:ext cx="2520280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C66B88DE-C7DE-49FE-BABF-B798FF359175}"/>
              </a:ext>
            </a:extLst>
          </p:cNvPr>
          <p:cNvSpPr/>
          <p:nvPr/>
        </p:nvSpPr>
        <p:spPr>
          <a:xfrm>
            <a:off x="1703512" y="1772816"/>
            <a:ext cx="100811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Napredni sustavi znatno utječu na sigurnost vožnje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Izravan doprinos smanjenju poginulih u saobraćaju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Tehnologije za potpunu automatizaciju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Nedovoljna razina poznavanja naprednih sustava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Uvesti osposobljavanje o korištenju naprednih sustava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24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5878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1F97CC0E-A3EE-456C-9E43-830AB8AC0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727" y="1484784"/>
            <a:ext cx="5736191" cy="1800200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HVALA</a:t>
            </a:r>
          </a:p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NA PAŽNJI!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75A5DD7B-61A3-4938-BC29-40B03E248B58}"/>
              </a:ext>
            </a:extLst>
          </p:cNvPr>
          <p:cNvSpPr txBox="1"/>
          <p:nvPr/>
        </p:nvSpPr>
        <p:spPr>
          <a:xfrm>
            <a:off x="3547702" y="3573017"/>
            <a:ext cx="5936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E-mail: Sinan.alispahic@iu-travnik.com</a:t>
            </a:r>
          </a:p>
        </p:txBody>
      </p:sp>
    </p:spTree>
    <p:extLst>
      <p:ext uri="{BB962C8B-B14F-4D97-AF65-F5344CB8AC3E}">
        <p14:creationId xmlns:p14="http://schemas.microsoft.com/office/powerpoint/2010/main" val="23738703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E13441DA-AF95-4472-9D3D-16180BEF1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041" y="264442"/>
            <a:ext cx="742583" cy="568475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BE4855FA-470B-42CD-A604-4C3C84A1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264443"/>
            <a:ext cx="3960440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KOJI JE CILJ RADA?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A55BA256-B5C2-45D8-B221-D95352516C56}"/>
              </a:ext>
            </a:extLst>
          </p:cNvPr>
          <p:cNvSpPr/>
          <p:nvPr/>
        </p:nvSpPr>
        <p:spPr>
          <a:xfrm>
            <a:off x="1559496" y="1720840"/>
            <a:ext cx="9721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Sagledavanje opsega i načina korištenja naprednih sustava u vozilu B kategorije od strane vozača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Istražiti:</a:t>
            </a:r>
          </a:p>
          <a:p>
            <a:pPr marL="342900" indent="-342900" algn="just">
              <a:buClr>
                <a:srgbClr val="FF0000"/>
              </a:buClr>
              <a:buSzPct val="140000"/>
              <a:buFontTx/>
              <a:buChar char="-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starosnu strukturu vozila</a:t>
            </a:r>
          </a:p>
          <a:p>
            <a:pPr marL="342900" indent="-342900" algn="just">
              <a:buClr>
                <a:srgbClr val="FF0000"/>
              </a:buClr>
              <a:buSzPct val="140000"/>
              <a:buFontTx/>
              <a:buChar char="-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razinu opremljenosti vozila naprednim sustavima</a:t>
            </a:r>
          </a:p>
          <a:p>
            <a:pPr marL="342900" indent="-342900" algn="just">
              <a:buClr>
                <a:srgbClr val="FF0000"/>
              </a:buClr>
              <a:buSzPct val="140000"/>
              <a:buFontTx/>
              <a:buChar char="-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informiranost vozača o ulozi naprednih sustava</a:t>
            </a:r>
          </a:p>
          <a:p>
            <a:pPr marL="342900" indent="-342900" algn="just">
              <a:buClr>
                <a:srgbClr val="FF0000"/>
              </a:buClr>
              <a:buSzPct val="140000"/>
              <a:buFontTx/>
              <a:buChar char="-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opseg poznavanja korištenja naprednih sustava</a:t>
            </a:r>
          </a:p>
          <a:p>
            <a:pPr marL="342900" indent="-342900" algn="just">
              <a:buClr>
                <a:srgbClr val="FF0000"/>
              </a:buClr>
              <a:buSzPct val="140000"/>
              <a:buFontTx/>
              <a:buChar char="-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/>
                <a:cs typeface="Arial" panose="020B0604020202020204" pitchFamily="34" charset="0"/>
              </a:rPr>
              <a:t>utjecaj naprednih sustava na sigurnost vožnje</a:t>
            </a:r>
          </a:p>
        </p:txBody>
      </p:sp>
    </p:spTree>
    <p:extLst>
      <p:ext uri="{BB962C8B-B14F-4D97-AF65-F5344CB8AC3E}">
        <p14:creationId xmlns:p14="http://schemas.microsoft.com/office/powerpoint/2010/main" val="25773119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E13441DA-AF95-4472-9D3D-16180BEF1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264442"/>
            <a:ext cx="648072" cy="568475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BE4855FA-470B-42CD-A604-4C3C84A1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616" y="264443"/>
            <a:ext cx="5904656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METODOLOGIJA ISTRAŽIVANJA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A55BA256-B5C2-45D8-B221-D95352516C56}"/>
              </a:ext>
            </a:extLst>
          </p:cNvPr>
          <p:cNvSpPr/>
          <p:nvPr/>
        </p:nvSpPr>
        <p:spPr>
          <a:xfrm>
            <a:off x="2351584" y="1700808"/>
            <a:ext cx="9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Proučavanje dostupne literature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sz="1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Proučavanje dosadašnjih istraživanja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sz="1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Određen uzorak ispitanika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sz="1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latin typeface="Arial Black" panose="020B0A04020102020204" pitchFamily="34" charset="0"/>
                <a:cs typeface="Arial" panose="020B0604020202020204" pitchFamily="34" charset="0"/>
              </a:rPr>
              <a:t>Priređen anketni upitnik s 27 pitanja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sz="1200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Prikupljanje podataka putem anketnog upitnika</a:t>
            </a: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45722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>
            <a:extLst>
              <a:ext uri="{FF2B5EF4-FFF2-40B4-BE49-F238E27FC236}">
                <a16:creationId xmlns:a16="http://schemas.microsoft.com/office/drawing/2014/main" id="{A55BA256-B5C2-45D8-B221-D95352516C56}"/>
              </a:ext>
            </a:extLst>
          </p:cNvPr>
          <p:cNvSpPr/>
          <p:nvPr/>
        </p:nvSpPr>
        <p:spPr>
          <a:xfrm>
            <a:off x="1559496" y="1628800"/>
            <a:ext cx="1022513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Intervju </a:t>
            </a: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korištenju ADAS-sustava u vozilu B kategorije obavljen je sa </a:t>
            </a: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167 vozača</a:t>
            </a:r>
          </a:p>
          <a:p>
            <a:pPr algn="just">
              <a:buClr>
                <a:srgbClr val="FF0000"/>
              </a:buClr>
              <a:buSzPct val="140000"/>
              <a:defRPr/>
            </a:pPr>
            <a:endParaRPr lang="hr-HR" sz="12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0000"/>
              <a:defRPr/>
            </a:pPr>
            <a:endParaRPr lang="hr-HR" sz="1200" b="1" dirty="0"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prikaz podataka </a:t>
            </a: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korištene su raspodjele frekvencija i postoci</a:t>
            </a:r>
          </a:p>
          <a:p>
            <a:pPr algn="just">
              <a:buClr>
                <a:srgbClr val="FF0000"/>
              </a:buClr>
              <a:buSzPct val="140000"/>
              <a:defRPr/>
            </a:pPr>
            <a:endParaRPr lang="hr-HR" sz="1200" b="1" dirty="0"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obradu podataka korišten je računalni program </a:t>
            </a: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</a:rPr>
              <a:t>IBM Statistički paket za društvene nauke (SPSS 22.0).</a:t>
            </a:r>
            <a:endParaRPr lang="hr-HR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SzPct val="140000"/>
              <a:defRPr/>
            </a:pPr>
            <a:endParaRPr lang="hr-HR" sz="1200" b="1" dirty="0"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</a:t>
            </a: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</a:rPr>
              <a:t>provjeru pojedinih hipoteza korištena je metoda hi-kvadrat testa (</a:t>
            </a: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</a:t>
            </a:r>
            <a:r>
              <a:rPr lang="hr-HR" sz="2400" b="1" baseline="30000" dirty="0">
                <a:latin typeface="Arial Black" panose="020B0A04020102020204" pitchFamily="34" charset="0"/>
                <a:ea typeface="Calibri" panose="020F0502020204030204" pitchFamily="34" charset="0"/>
              </a:rPr>
              <a:t>2</a:t>
            </a: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</a:rPr>
              <a:t>-test)</a:t>
            </a: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endParaRPr lang="hr-HR" sz="1200" b="1" dirty="0"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40000"/>
              <a:buFont typeface="Arial" panose="020B0604020202020204" pitchFamily="34" charset="0"/>
              <a:buChar char="•"/>
              <a:defRPr/>
            </a:pP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</a:rPr>
              <a:t>svi statistički testovi provedeni su na razini rizika od 5%.</a:t>
            </a:r>
            <a:endParaRPr lang="hr-HR" sz="24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A9B96D99-DBF7-AA7B-7105-01F282A0D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332656"/>
            <a:ext cx="7128792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Prikupljanje, prikaz i obrada podataka</a:t>
            </a:r>
          </a:p>
        </p:txBody>
      </p:sp>
    </p:spTree>
    <p:extLst>
      <p:ext uri="{BB962C8B-B14F-4D97-AF65-F5344CB8AC3E}">
        <p14:creationId xmlns:p14="http://schemas.microsoft.com/office/powerpoint/2010/main" val="35609263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E13441DA-AF95-4472-9D3D-16180BEF1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336451"/>
            <a:ext cx="648072" cy="568475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BE4855FA-470B-42CD-A604-4C3C84A1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544" y="336451"/>
            <a:ext cx="4858250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REZULTATI ISTRAŽIVANJA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28B77F30-2F80-45FB-A510-87A8210BA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602" y="2668153"/>
            <a:ext cx="6119284" cy="256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niOkvir 10">
            <a:extLst>
              <a:ext uri="{FF2B5EF4-FFF2-40B4-BE49-F238E27FC236}">
                <a16:creationId xmlns:a16="http://schemas.microsoft.com/office/drawing/2014/main" id="{025105F1-46F6-4FE6-80C9-2F6E91691AD9}"/>
              </a:ext>
            </a:extLst>
          </p:cNvPr>
          <p:cNvSpPr txBox="1"/>
          <p:nvPr/>
        </p:nvSpPr>
        <p:spPr>
          <a:xfrm>
            <a:off x="4151785" y="5326772"/>
            <a:ext cx="32740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000" dirty="0">
                <a:latin typeface="Arial Black" panose="020B0A04020102020204" pitchFamily="34" charset="0"/>
                <a:ea typeface="Calibri" panose="020F0502020204030204" pitchFamily="34" charset="0"/>
              </a:rPr>
              <a:t>Automobil opremljen </a:t>
            </a:r>
          </a:p>
          <a:p>
            <a:pPr algn="ctr"/>
            <a:r>
              <a:rPr lang="hr-HR" sz="2000" dirty="0">
                <a:latin typeface="Arial Black" panose="020B0A04020102020204" pitchFamily="34" charset="0"/>
                <a:ea typeface="Calibri" panose="020F0502020204030204" pitchFamily="34" charset="0"/>
              </a:rPr>
              <a:t>ADAS-om </a:t>
            </a:r>
            <a:endParaRPr lang="hr-BA" sz="2000" dirty="0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581CDBAD-2BE7-4BCE-A261-23AE1E51735E}"/>
              </a:ext>
            </a:extLst>
          </p:cNvPr>
          <p:cNvSpPr txBox="1"/>
          <p:nvPr/>
        </p:nvSpPr>
        <p:spPr>
          <a:xfrm>
            <a:off x="1415480" y="5326772"/>
            <a:ext cx="24952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2000" dirty="0">
                <a:latin typeface="Arial Black" panose="020B0A04020102020204" pitchFamily="34" charset="0"/>
                <a:ea typeface="Calibri" panose="020F0502020204030204" pitchFamily="34" charset="0"/>
              </a:rPr>
              <a:t>Konvencionalni</a:t>
            </a:r>
          </a:p>
          <a:p>
            <a:pPr algn="ctr"/>
            <a:r>
              <a:rPr lang="hr-HR" sz="2000" dirty="0">
                <a:latin typeface="Arial Black" panose="020B0A04020102020204" pitchFamily="34" charset="0"/>
                <a:ea typeface="Calibri" panose="020F0502020204030204" pitchFamily="34" charset="0"/>
              </a:rPr>
              <a:t> automobil</a:t>
            </a:r>
            <a:endParaRPr lang="hr-BA" sz="2000" dirty="0"/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BE28088E-F28C-4D2D-B46B-6AE0480AB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464" y="1844824"/>
            <a:ext cx="5688632" cy="725757"/>
          </a:xfrm>
          <a:prstGeom prst="flowChartAlternateProcess">
            <a:avLst/>
          </a:prstGeom>
          <a:solidFill>
            <a:srgbClr val="0053CC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Interakcija između vozača i njihove </a:t>
            </a:r>
          </a:p>
          <a:p>
            <a:pPr algn="ctr">
              <a:defRPr/>
            </a:pPr>
            <a:r>
              <a:rPr lang="hr-H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okoline  tijekom vožnje</a:t>
            </a:r>
          </a:p>
        </p:txBody>
      </p:sp>
      <p:sp>
        <p:nvSpPr>
          <p:cNvPr id="14" name="AutoShape 2">
            <a:extLst>
              <a:ext uri="{FF2B5EF4-FFF2-40B4-BE49-F238E27FC236}">
                <a16:creationId xmlns:a16="http://schemas.microsoft.com/office/drawing/2014/main" id="{CBA2946A-9E13-4F38-B5E2-97715483F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744" y="1087452"/>
            <a:ext cx="5029571" cy="432048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Razvojni put naprednih sustava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D46C4386-6AFA-432B-9A2E-04A58F972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4"/>
          <a:stretch>
            <a:fillRect/>
          </a:stretch>
        </p:blipFill>
        <p:spPr bwMode="auto">
          <a:xfrm rot="5400000">
            <a:off x="7818772" y="2714340"/>
            <a:ext cx="4630872" cy="274782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896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2065464-06F2-4ECC-9A14-DFCA671B8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0256" y="3142191"/>
            <a:ext cx="1800200" cy="1185764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BFC7BA92-8164-4054-9617-AE7BC6F40EA8}"/>
              </a:ext>
            </a:extLst>
          </p:cNvPr>
          <p:cNvSpPr/>
          <p:nvPr/>
        </p:nvSpPr>
        <p:spPr>
          <a:xfrm>
            <a:off x="2747628" y="4480330"/>
            <a:ext cx="1656184" cy="432047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Prošlost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07DF2A01-94E5-4A88-A1F0-3EAA3582E426}"/>
              </a:ext>
            </a:extLst>
          </p:cNvPr>
          <p:cNvSpPr/>
          <p:nvPr/>
        </p:nvSpPr>
        <p:spPr>
          <a:xfrm>
            <a:off x="5411556" y="4492354"/>
            <a:ext cx="1865366" cy="432047"/>
          </a:xfrm>
          <a:prstGeom prst="homePlate">
            <a:avLst/>
          </a:prstGeom>
          <a:solidFill>
            <a:srgbClr val="191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Sadašnjost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79779F8E-1EC3-4E10-BF50-14810EE1D742}"/>
              </a:ext>
            </a:extLst>
          </p:cNvPr>
          <p:cNvSpPr/>
          <p:nvPr/>
        </p:nvSpPr>
        <p:spPr>
          <a:xfrm>
            <a:off x="8400256" y="4477605"/>
            <a:ext cx="1865366" cy="432046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Budućnost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90C47E-ACEC-4DB0-80A0-CC50DB16A4AD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6492044" y="1786305"/>
            <a:ext cx="0" cy="1365311"/>
          </a:xfrm>
          <a:prstGeom prst="straightConnector1">
            <a:avLst/>
          </a:prstGeom>
          <a:ln w="57150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A24A6E1-6738-48AD-B358-2D701C119B41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3683734" y="1786305"/>
            <a:ext cx="2808310" cy="1359731"/>
          </a:xfrm>
          <a:prstGeom prst="straightConnector1">
            <a:avLst/>
          </a:prstGeom>
          <a:ln w="57150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A83F454-0D74-440C-A21E-9AA03494ACC9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6492044" y="1786305"/>
            <a:ext cx="2097233" cy="1287267"/>
          </a:xfrm>
          <a:prstGeom prst="straightConnector1">
            <a:avLst/>
          </a:prstGeom>
          <a:ln w="57150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>
            <a:extLst>
              <a:ext uri="{FF2B5EF4-FFF2-40B4-BE49-F238E27FC236}">
                <a16:creationId xmlns:a16="http://schemas.microsoft.com/office/drawing/2014/main" id="{4A39EF1B-232A-4506-959B-591149AA0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645" y="1171536"/>
            <a:ext cx="7182798" cy="614769"/>
          </a:xfrm>
          <a:prstGeom prst="flowChartAlternateProcess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Napredni sustavi i automatizacija vožnje</a:t>
            </a:r>
          </a:p>
        </p:txBody>
      </p:sp>
      <p:pic>
        <p:nvPicPr>
          <p:cNvPr id="13315" name="Slika 15" descr="SLIKA_4">
            <a:extLst>
              <a:ext uri="{FF2B5EF4-FFF2-40B4-BE49-F238E27FC236}">
                <a16:creationId xmlns:a16="http://schemas.microsoft.com/office/drawing/2014/main" id="{3053C50C-8722-4EDD-A783-14D8C701B4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4" b="5872"/>
          <a:stretch/>
        </p:blipFill>
        <p:spPr bwMode="auto">
          <a:xfrm>
            <a:off x="5559361" y="5117606"/>
            <a:ext cx="1865366" cy="1202122"/>
          </a:xfrm>
          <a:prstGeom prst="roundRect">
            <a:avLst>
              <a:gd name="adj" fmla="val 16667"/>
            </a:avLst>
          </a:prstGeom>
          <a:ln w="28575">
            <a:solidFill>
              <a:srgbClr val="1919FF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>
            <a:extLst>
              <a:ext uri="{FF2B5EF4-FFF2-40B4-BE49-F238E27FC236}">
                <a16:creationId xmlns:a16="http://schemas.microsoft.com/office/drawing/2014/main" id="{7E911426-8140-46CB-9DB1-5AA95BCE15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6271" y="5089154"/>
            <a:ext cx="1800200" cy="1222295"/>
          </a:xfrm>
          <a:prstGeom prst="roundRect">
            <a:avLst>
              <a:gd name="adj" fmla="val 16667"/>
            </a:avLst>
          </a:prstGeom>
          <a:ln w="38100"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E3F32667-8B78-4CE3-9368-4036ACDC550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273" t="9946"/>
          <a:stretch/>
        </p:blipFill>
        <p:spPr>
          <a:xfrm>
            <a:off x="2747628" y="3188808"/>
            <a:ext cx="1944217" cy="121745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36D8FE34-63BE-4D6E-BBC6-E191A12FB9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1556" y="3160263"/>
            <a:ext cx="2160976" cy="1217452"/>
          </a:xfrm>
          <a:prstGeom prst="rect">
            <a:avLst/>
          </a:prstGeom>
          <a:ln w="28575">
            <a:solidFill>
              <a:srgbClr val="1919FF"/>
            </a:solidFill>
          </a:ln>
        </p:spPr>
      </p:pic>
      <p:sp>
        <p:nvSpPr>
          <p:cNvPr id="29" name="Speech Bubble: Rectangle with Corners Rounded 28">
            <a:extLst>
              <a:ext uri="{FF2B5EF4-FFF2-40B4-BE49-F238E27FC236}">
                <a16:creationId xmlns:a16="http://schemas.microsoft.com/office/drawing/2014/main" id="{841E36D6-15F7-49AA-B01D-1E585432A0FF}"/>
              </a:ext>
            </a:extLst>
          </p:cNvPr>
          <p:cNvSpPr/>
          <p:nvPr/>
        </p:nvSpPr>
        <p:spPr>
          <a:xfrm>
            <a:off x="2729627" y="5117606"/>
            <a:ext cx="2124235" cy="1237626"/>
          </a:xfrm>
          <a:prstGeom prst="wedgeRoundRectCallout">
            <a:avLst>
              <a:gd name="adj1" fmla="val 101921"/>
              <a:gd name="adj2" fmla="val -157469"/>
              <a:gd name="adj3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ADAS-2022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LDW/LKS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AEB</a:t>
            </a:r>
          </a:p>
          <a:p>
            <a:pPr marL="180975" indent="-180975" algn="ctr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</a:p>
        </p:txBody>
      </p:sp>
    </p:spTree>
    <p:extLst>
      <p:ext uri="{BB962C8B-B14F-4D97-AF65-F5344CB8AC3E}">
        <p14:creationId xmlns:p14="http://schemas.microsoft.com/office/powerpoint/2010/main" val="226287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>
            <a:extLst>
              <a:ext uri="{FF2B5EF4-FFF2-40B4-BE49-F238E27FC236}">
                <a16:creationId xmlns:a16="http://schemas.microsoft.com/office/drawing/2014/main" id="{BE4855FA-470B-42CD-A604-4C3C84A1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332656"/>
            <a:ext cx="6696744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Ispitanici: vozači vozila B kategorije</a:t>
            </a: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1CA52BD3-9442-407B-86DE-C375F4C1B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35307"/>
              </p:ext>
            </p:extLst>
          </p:nvPr>
        </p:nvGraphicFramePr>
        <p:xfrm>
          <a:off x="2207568" y="1412776"/>
          <a:ext cx="9217024" cy="3456384"/>
        </p:xfrm>
        <a:graphic>
          <a:graphicData uri="http://schemas.openxmlformats.org/drawingml/2006/table">
            <a:tbl>
              <a:tblPr firstRow="1" firstCol="1" bandRow="1"/>
              <a:tblGrid>
                <a:gridCol w="1831597">
                  <a:extLst>
                    <a:ext uri="{9D8B030D-6E8A-4147-A177-3AD203B41FA5}">
                      <a16:colId xmlns:a16="http://schemas.microsoft.com/office/drawing/2014/main" val="1186781625"/>
                    </a:ext>
                  </a:extLst>
                </a:gridCol>
                <a:gridCol w="2368566">
                  <a:extLst>
                    <a:ext uri="{9D8B030D-6E8A-4147-A177-3AD203B41FA5}">
                      <a16:colId xmlns:a16="http://schemas.microsoft.com/office/drawing/2014/main" val="2499490395"/>
                    </a:ext>
                  </a:extLst>
                </a:gridCol>
                <a:gridCol w="1983410">
                  <a:extLst>
                    <a:ext uri="{9D8B030D-6E8A-4147-A177-3AD203B41FA5}">
                      <a16:colId xmlns:a16="http://schemas.microsoft.com/office/drawing/2014/main" val="577635742"/>
                    </a:ext>
                  </a:extLst>
                </a:gridCol>
                <a:gridCol w="3033451">
                  <a:extLst>
                    <a:ext uri="{9D8B030D-6E8A-4147-A177-3AD203B41FA5}">
                      <a16:colId xmlns:a16="http://schemas.microsoft.com/office/drawing/2014/main" val="1212098354"/>
                    </a:ext>
                  </a:extLst>
                </a:gridCol>
              </a:tblGrid>
              <a:tr h="610847">
                <a:tc gridSpan="4">
                  <a:txBody>
                    <a:bodyPr/>
                    <a:lstStyle/>
                    <a:p>
                      <a:pPr marL="342900" marR="3937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hr-HR" sz="240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Spol</a:t>
                      </a:r>
                      <a:endParaRPr lang="hr-HR" sz="2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186767"/>
                  </a:ext>
                </a:extLst>
              </a:tr>
              <a:tr h="1012996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Frekvencija</a:t>
                      </a:r>
                      <a:endParaRPr lang="hr-HR" sz="2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Postotak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93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Kumulativni postotak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387576"/>
                  </a:ext>
                </a:extLst>
              </a:tr>
              <a:tr h="6108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Žene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454074"/>
                  </a:ext>
                </a:extLst>
              </a:tr>
              <a:tr h="6108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Muškarci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79,0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hr-HR" sz="2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298870"/>
                  </a:ext>
                </a:extLst>
              </a:tr>
              <a:tr h="610847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 b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</a:t>
                      </a:r>
                      <a:endParaRPr lang="hr-HR" sz="2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 b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hr-HR" sz="2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2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728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5125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91E98B15-1648-4B86-BDD1-5C4DB9029FB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64" y="1701994"/>
            <a:ext cx="10297144" cy="460851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161B1F79-D0DC-4B8F-BBC1-72794986C796}"/>
              </a:ext>
            </a:extLst>
          </p:cNvPr>
          <p:cNvSpPr txBox="1"/>
          <p:nvPr/>
        </p:nvSpPr>
        <p:spPr>
          <a:xfrm>
            <a:off x="3231546" y="1046017"/>
            <a:ext cx="6552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F0000"/>
              </a:buClr>
              <a:buSzPct val="140000"/>
              <a:defRPr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Ispitanici: vozači vozila B kategorije</a:t>
            </a:r>
          </a:p>
        </p:txBody>
      </p:sp>
      <p:sp>
        <p:nvSpPr>
          <p:cNvPr id="13" name="Rounded Rectangle 3">
            <a:extLst>
              <a:ext uri="{FF2B5EF4-FFF2-40B4-BE49-F238E27FC236}">
                <a16:creationId xmlns:a16="http://schemas.microsoft.com/office/drawing/2014/main" id="{0FF076B1-B96D-47C3-854A-8609E9DA188F}"/>
              </a:ext>
            </a:extLst>
          </p:cNvPr>
          <p:cNvSpPr/>
          <p:nvPr/>
        </p:nvSpPr>
        <p:spPr>
          <a:xfrm>
            <a:off x="10729088" y="1701994"/>
            <a:ext cx="864096" cy="4947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A1937053-C2E6-EBF1-5EC1-B94D8AFAB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332656"/>
            <a:ext cx="7864738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Prikaz frekvencija godina proizvodnje vozila</a:t>
            </a:r>
          </a:p>
        </p:txBody>
      </p:sp>
    </p:spTree>
    <p:extLst>
      <p:ext uri="{BB962C8B-B14F-4D97-AF65-F5344CB8AC3E}">
        <p14:creationId xmlns:p14="http://schemas.microsoft.com/office/powerpoint/2010/main" val="21738948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>
            <a:extLst>
              <a:ext uri="{FF2B5EF4-FFF2-40B4-BE49-F238E27FC236}">
                <a16:creationId xmlns:a16="http://schemas.microsoft.com/office/drawing/2014/main" id="{BE4855FA-470B-42CD-A604-4C3C84A1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336450"/>
            <a:ext cx="10009112" cy="568475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latin typeface="Arial Black" panose="020B0A04020102020204" pitchFamily="34" charset="0"/>
                <a:ea typeface="Calibri" panose="020F0502020204030204" pitchFamily="34" charset="0"/>
              </a:rPr>
              <a:t>Prikaz postotka zastupljenosti naprednih sustava u vozilu</a:t>
            </a:r>
            <a:endParaRPr lang="hr-HR" sz="24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7">
            <a:extLst>
              <a:ext uri="{FF2B5EF4-FFF2-40B4-BE49-F238E27FC236}">
                <a16:creationId xmlns:a16="http://schemas.microsoft.com/office/drawing/2014/main" id="{C07D87CB-DF17-4DED-A578-7F5EB7AD36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707898"/>
              </p:ext>
            </p:extLst>
          </p:nvPr>
        </p:nvGraphicFramePr>
        <p:xfrm>
          <a:off x="1055440" y="1562700"/>
          <a:ext cx="10585175" cy="474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82870C14-4EBC-4769-B21D-E952DEC31A44}"/>
              </a:ext>
            </a:extLst>
          </p:cNvPr>
          <p:cNvSpPr/>
          <p:nvPr/>
        </p:nvSpPr>
        <p:spPr>
          <a:xfrm>
            <a:off x="12504712" y="1562700"/>
            <a:ext cx="864096" cy="4947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6411532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BA55320DE6C4BA2390427CF9A3FF1" ma:contentTypeVersion="4" ma:contentTypeDescription="Create a new document." ma:contentTypeScope="" ma:versionID="77377ca40600e282a6c77c1a5bf5d6ad">
  <xsd:schema xmlns:xsd="http://www.w3.org/2001/XMLSchema" xmlns:xs="http://www.w3.org/2001/XMLSchema" xmlns:p="http://schemas.microsoft.com/office/2006/metadata/properties" xmlns:ns3="c8248f8b-9b13-453c-b95e-67476d2d7a28" targetNamespace="http://schemas.microsoft.com/office/2006/metadata/properties" ma:root="true" ma:fieldsID="8b7ea957dc748e4bee2e33ca54248538" ns3:_="">
    <xsd:import namespace="c8248f8b-9b13-453c-b95e-67476d2d7a2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48f8b-9b13-453c-b95e-67476d2d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0B1267-4252-437E-81FA-7E68A1D3EBB2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c8248f8b-9b13-453c-b95e-67476d2d7a2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A23AB2-891F-47B7-8371-9F9431138A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AFE9D0-EF4F-419D-8716-4A1197D4B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248f8b-9b13-453c-b95e-67476d2d7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6400</TotalTime>
  <Words>435</Words>
  <Application>Microsoft Office PowerPoint</Application>
  <PresentationFormat>Široki zaslon</PresentationFormat>
  <Paragraphs>117</Paragraphs>
  <Slides>12</Slides>
  <Notes>11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Tahoma</vt:lpstr>
      <vt:lpstr>Verdana</vt:lpstr>
      <vt:lpstr>Wingdings</vt:lpstr>
      <vt:lpstr>1_Profile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Hrvatski autoklub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Alispahić</dc:creator>
  <cp:lastModifiedBy>Sinan Alispahić</cp:lastModifiedBy>
  <cp:revision>376</cp:revision>
  <cp:lastPrinted>2022-12-15T07:53:43Z</cp:lastPrinted>
  <dcterms:created xsi:type="dcterms:W3CDTF">2014-05-22T09:15:18Z</dcterms:created>
  <dcterms:modified xsi:type="dcterms:W3CDTF">2024-04-19T09:05:26Z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0x010100010BA55320DE6C4BA2390427CF9A3FF1</vt:lpwstr>
  </property>
</Properties>
</file>